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8288000" cy="10287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154CA73-5D63-4916-BEEB-94F4815B3540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 complete eCommerce solution is built on the foundation of Syspro and acts as a window into your ERP.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Nomad’s standard integration is layered on top of Syspro to ensure key data such as customers, order, pricing, items, invoices, accounts receivable, etc., is exposed to Nomad Sites and/or Nomad Receivables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This gives the end user a more personalized experience as they can login and see their pricing, terms, shipping information,etc., before they purchase product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customers can also deploy a self-services account portal (Nomad Receivables) where B2B customers can get access to all their activity data; orders, order status, tracking information, invoices, accounts receivables ageing, etc. 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Payments will allow end users to select invoices for payment via ACH/eCheck.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At the top of the solution stack, Nomad integrates with key 3rd party solutions that round out a customer ecommerce experiences such as Tax (Avalara), Shipping (UPS, FedEx, etc.) and CC Gateways (like Payment Solutions for SYSPRO), just to name a few.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ldImg"/>
          </p:nvPr>
        </p:nvSpPr>
        <p:spPr>
          <a:xfrm>
            <a:off x="380160" y="685800"/>
            <a:ext cx="6097320" cy="342864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914400" y="411840"/>
            <a:ext cx="1645848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r>
              <a:rPr b="0" lang="en-US" sz="5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914400" y="9534600"/>
            <a:ext cx="426672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6248520" y="9534600"/>
            <a:ext cx="579096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3106520" y="9534600"/>
            <a:ext cx="4266720" cy="547560"/>
          </a:xfrm>
          <a:prstGeom prst="rect">
            <a:avLst/>
          </a:prstGeom>
        </p:spPr>
        <p:txBody>
          <a:bodyPr lIns="182880" rIns="182880" tIns="91440" bIns="91440" anchor="ctr">
            <a:noAutofit/>
          </a:bodyPr>
          <a:p>
            <a:pPr algn="r">
              <a:lnSpc>
                <a:spcPct val="100000"/>
              </a:lnSpc>
            </a:pPr>
            <a:fld id="{3997AE0D-07FD-4847-9F32-7F0440BF9C35}" type="slidenum">
              <a:rPr b="0" lang="en-US" sz="2400" spc="-1" strike="noStrike">
                <a:solidFill>
                  <a:srgbClr val="888888"/>
                </a:solidFill>
                <a:latin typeface="Calibri"/>
                <a:ea typeface="Calibri"/>
              </a:rPr>
              <a:t>&lt;number&gt;</a:t>
            </a:fld>
            <a:endParaRPr b="0" lang="en-US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1"/>
          <p:cNvGrpSpPr/>
          <p:nvPr/>
        </p:nvGrpSpPr>
        <p:grpSpPr>
          <a:xfrm>
            <a:off x="2460600" y="1943280"/>
            <a:ext cx="13366800" cy="7552080"/>
            <a:chOff x="2460600" y="1943280"/>
            <a:chExt cx="13366800" cy="7552080"/>
          </a:xfrm>
        </p:grpSpPr>
        <p:sp>
          <p:nvSpPr>
            <p:cNvPr id="47" name="CustomShape 2"/>
            <p:cNvSpPr/>
            <p:nvPr/>
          </p:nvSpPr>
          <p:spPr>
            <a:xfrm>
              <a:off x="7883640" y="1950840"/>
              <a:ext cx="2520360" cy="18964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59874" y="0"/>
                  </a:moveTo>
                  <a:lnTo>
                    <a:pt x="120000" y="120000"/>
                  </a:lnTo>
                  <a:lnTo>
                    <a:pt x="0" y="120000"/>
                  </a:lnTo>
                  <a:lnTo>
                    <a:pt x="59874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3"/>
            <p:cNvSpPr/>
            <p:nvPr/>
          </p:nvSpPr>
          <p:spPr>
            <a:xfrm>
              <a:off x="6002280" y="5257800"/>
              <a:ext cx="627516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7911" y="0"/>
                  </a:moveTo>
                  <a:lnTo>
                    <a:pt x="10198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79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4"/>
            <p:cNvSpPr/>
            <p:nvPr/>
          </p:nvSpPr>
          <p:spPr>
            <a:xfrm>
              <a:off x="6945840" y="3839760"/>
              <a:ext cx="4396320" cy="14176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25565" y="0"/>
                  </a:moveTo>
                  <a:lnTo>
                    <a:pt x="94362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25565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"/>
            <p:cNvSpPr/>
            <p:nvPr/>
          </p:nvSpPr>
          <p:spPr>
            <a:xfrm>
              <a:off x="5065560" y="6670440"/>
              <a:ext cx="81540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3785" y="0"/>
                  </a:moveTo>
                  <a:lnTo>
                    <a:pt x="10613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37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6"/>
            <p:cNvSpPr/>
            <p:nvPr/>
          </p:nvSpPr>
          <p:spPr>
            <a:xfrm>
              <a:off x="4128840" y="8083080"/>
              <a:ext cx="100278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1209" y="0"/>
                  </a:moveTo>
                  <a:lnTo>
                    <a:pt x="10879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7"/>
            <p:cNvSpPr/>
            <p:nvPr/>
          </p:nvSpPr>
          <p:spPr>
            <a:xfrm>
              <a:off x="246060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47288" y="0"/>
                  </a:moveTo>
                  <a:lnTo>
                    <a:pt x="119999" y="0"/>
                  </a:lnTo>
                  <a:lnTo>
                    <a:pt x="72711" y="120000"/>
                  </a:lnTo>
                  <a:lnTo>
                    <a:pt x="0" y="120000"/>
                  </a:lnTo>
                  <a:lnTo>
                    <a:pt x="47288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CustomShape 8"/>
            <p:cNvSpPr/>
            <p:nvPr/>
          </p:nvSpPr>
          <p:spPr>
            <a:xfrm>
              <a:off x="340524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67801" y="0"/>
                  </a:moveTo>
                  <a:lnTo>
                    <a:pt x="120000" y="0"/>
                  </a:lnTo>
                  <a:lnTo>
                    <a:pt x="86052" y="60000"/>
                  </a:lnTo>
                  <a:lnTo>
                    <a:pt x="52198" y="120000"/>
                  </a:lnTo>
                  <a:lnTo>
                    <a:pt x="0" y="120000"/>
                  </a:lnTo>
                  <a:lnTo>
                    <a:pt x="33853" y="60000"/>
                  </a:lnTo>
                  <a:lnTo>
                    <a:pt x="67801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9"/>
            <p:cNvSpPr/>
            <p:nvPr/>
          </p:nvSpPr>
          <p:spPr>
            <a:xfrm>
              <a:off x="529164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72413" y="0"/>
                  </a:moveTo>
                  <a:lnTo>
                    <a:pt x="120000" y="0"/>
                  </a:lnTo>
                  <a:lnTo>
                    <a:pt x="78534" y="68666"/>
                  </a:lnTo>
                  <a:lnTo>
                    <a:pt x="47586" y="120000"/>
                  </a:lnTo>
                  <a:lnTo>
                    <a:pt x="0" y="120000"/>
                  </a:lnTo>
                  <a:lnTo>
                    <a:pt x="30862" y="68666"/>
                  </a:lnTo>
                  <a:lnTo>
                    <a:pt x="72413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0"/>
            <p:cNvSpPr/>
            <p:nvPr/>
          </p:nvSpPr>
          <p:spPr>
            <a:xfrm>
              <a:off x="1343052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72711" y="0"/>
                  </a:lnTo>
                  <a:lnTo>
                    <a:pt x="119999" y="120000"/>
                  </a:lnTo>
                  <a:lnTo>
                    <a:pt x="47156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1"/>
            <p:cNvSpPr/>
            <p:nvPr/>
          </p:nvSpPr>
          <p:spPr>
            <a:xfrm>
              <a:off x="1154376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52198" y="0"/>
                  </a:lnTo>
                  <a:lnTo>
                    <a:pt x="86052" y="60000"/>
                  </a:lnTo>
                  <a:lnTo>
                    <a:pt x="120000" y="120000"/>
                  </a:lnTo>
                  <a:lnTo>
                    <a:pt x="67801" y="120000"/>
                  </a:lnTo>
                  <a:lnTo>
                    <a:pt x="33853" y="6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2"/>
            <p:cNvSpPr/>
            <p:nvPr/>
          </p:nvSpPr>
          <p:spPr>
            <a:xfrm>
              <a:off x="933336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47586" y="0"/>
                  </a:lnTo>
                  <a:lnTo>
                    <a:pt x="89051" y="68666"/>
                  </a:lnTo>
                  <a:lnTo>
                    <a:pt x="120000" y="120000"/>
                  </a:lnTo>
                  <a:lnTo>
                    <a:pt x="72413" y="120000"/>
                  </a:lnTo>
                  <a:lnTo>
                    <a:pt x="41465" y="686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3"/>
            <p:cNvSpPr/>
            <p:nvPr/>
          </p:nvSpPr>
          <p:spPr>
            <a:xfrm>
              <a:off x="7486920" y="3056760"/>
              <a:ext cx="3298680" cy="2373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Avalara, Shipping,</a:t>
              </a:r>
              <a:endParaRPr b="0" lang="en-US" sz="2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Payment Solutions for SYSPRO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59" name="CustomShape 14"/>
            <p:cNvSpPr/>
            <p:nvPr/>
          </p:nvSpPr>
          <p:spPr>
            <a:xfrm>
              <a:off x="6532200" y="57135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Sites/Receivables/Payments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0" name="CustomShape 15"/>
            <p:cNvSpPr/>
            <p:nvPr/>
          </p:nvSpPr>
          <p:spPr>
            <a:xfrm>
              <a:off x="6532200" y="70851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Nomad Integration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1" name="CustomShape 16"/>
            <p:cNvSpPr/>
            <p:nvPr/>
          </p:nvSpPr>
          <p:spPr>
            <a:xfrm>
              <a:off x="6532200" y="847584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SYSPRO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2" name="CustomShape 17"/>
            <p:cNvSpPr/>
            <p:nvPr/>
          </p:nvSpPr>
          <p:spPr>
            <a:xfrm rot="18180000">
              <a:off x="3186360" y="8516880"/>
              <a:ext cx="9064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3" name="CustomShape 18"/>
            <p:cNvSpPr/>
            <p:nvPr/>
          </p:nvSpPr>
          <p:spPr>
            <a:xfrm rot="18249000">
              <a:off x="3549600" y="6395400"/>
              <a:ext cx="317844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4" name="CustomShape 19"/>
            <p:cNvSpPr/>
            <p:nvPr/>
          </p:nvSpPr>
          <p:spPr>
            <a:xfrm rot="18181200">
              <a:off x="5542200" y="3283920"/>
              <a:ext cx="32212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5" name="CustomShape 20"/>
            <p:cNvSpPr/>
            <p:nvPr/>
          </p:nvSpPr>
          <p:spPr>
            <a:xfrm rot="3415200">
              <a:off x="9541800" y="3301920"/>
              <a:ext cx="317880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6" name="CustomShape 21"/>
            <p:cNvSpPr/>
            <p:nvPr/>
          </p:nvSpPr>
          <p:spPr>
            <a:xfrm rot="3379800">
              <a:off x="11591640" y="6339960"/>
              <a:ext cx="310536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7" name="CustomShape 22"/>
            <p:cNvSpPr/>
            <p:nvPr/>
          </p:nvSpPr>
          <p:spPr>
            <a:xfrm rot="3273600">
              <a:off x="14197680" y="8657640"/>
              <a:ext cx="1011960" cy="5072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</p:grpSp>
      <p:sp>
        <p:nvSpPr>
          <p:cNvPr id="68" name="TextShape 23"/>
          <p:cNvSpPr txBox="1"/>
          <p:nvPr/>
        </p:nvSpPr>
        <p:spPr>
          <a:xfrm>
            <a:off x="914400" y="411840"/>
            <a:ext cx="16458480" cy="1066320"/>
          </a:xfrm>
          <a:prstGeom prst="rect">
            <a:avLst/>
          </a:prstGeom>
          <a:noFill/>
          <a:ln>
            <a:noFill/>
          </a:ln>
        </p:spPr>
        <p:txBody>
          <a:bodyPr lIns="0" rIns="0" tIns="91440" bIns="9144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3f3f3f"/>
                </a:solidFill>
                <a:latin typeface="Calibri"/>
                <a:ea typeface="Calibri"/>
              </a:rPr>
              <a:t>Solution Stack</a:t>
            </a:r>
            <a:endParaRPr b="0" lang="en-US" sz="7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Google Shape;150;p20" descr=""/>
          <p:cNvPicPr/>
          <p:nvPr/>
        </p:nvPicPr>
        <p:blipFill>
          <a:blip r:embed="rId1"/>
          <a:stretch/>
        </p:blipFill>
        <p:spPr>
          <a:xfrm>
            <a:off x="17460360" y="9540360"/>
            <a:ext cx="618840" cy="476640"/>
          </a:xfrm>
          <a:prstGeom prst="rect">
            <a:avLst/>
          </a:prstGeom>
          <a:ln>
            <a:noFill/>
          </a:ln>
        </p:spPr>
      </p:pic>
      <p:sp>
        <p:nvSpPr>
          <p:cNvPr id="70" name="CustomShape 24"/>
          <p:cNvSpPr/>
          <p:nvPr/>
        </p:nvSpPr>
        <p:spPr>
          <a:xfrm>
            <a:off x="2460600" y="9730800"/>
            <a:ext cx="13367160" cy="47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70c0"/>
      </a:dk2>
      <a:lt2>
        <a:srgbClr val="92d050"/>
      </a:lt2>
      <a:accent1>
        <a:srgbClr val="3f8bb7"/>
      </a:accent1>
      <a:accent2>
        <a:srgbClr val="193e5c"/>
      </a:accent2>
      <a:accent3>
        <a:srgbClr val="44aaa0"/>
      </a:accent3>
      <a:accent4>
        <a:srgbClr val="bf5f47"/>
      </a:accent4>
      <a:accent5>
        <a:srgbClr val="e39f3a"/>
      </a:accent5>
      <a:accent6>
        <a:srgbClr val="65713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70c0"/>
      </a:dk2>
      <a:lt2>
        <a:srgbClr val="92d050"/>
      </a:lt2>
      <a:accent1>
        <a:srgbClr val="3f8bb7"/>
      </a:accent1>
      <a:accent2>
        <a:srgbClr val="193e5c"/>
      </a:accent2>
      <a:accent3>
        <a:srgbClr val="44aaa0"/>
      </a:accent3>
      <a:accent4>
        <a:srgbClr val="bf5f47"/>
      </a:accent4>
      <a:accent5>
        <a:srgbClr val="e39f3a"/>
      </a:accent5>
      <a:accent6>
        <a:srgbClr val="65713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LibreOffice/6.2.4.2$Windows_X86_64 LibreOffice_project/2412653d852ce75f65fbfa83fb7e7b669a126d64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